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9" r:id="rId3"/>
    <p:sldId id="270" r:id="rId4"/>
    <p:sldId id="256" r:id="rId5"/>
    <p:sldId id="257" r:id="rId6"/>
    <p:sldId id="267" r:id="rId7"/>
    <p:sldId id="273" r:id="rId8"/>
    <p:sldId id="258" r:id="rId9"/>
    <p:sldId id="262" r:id="rId10"/>
    <p:sldId id="263" r:id="rId11"/>
    <p:sldId id="264" r:id="rId12"/>
    <p:sldId id="265" r:id="rId13"/>
    <p:sldId id="266" r:id="rId14"/>
    <p:sldId id="272" r:id="rId15"/>
    <p:sldId id="274" r:id="rId16"/>
    <p:sldId id="275" r:id="rId17"/>
    <p:sldId id="260" r:id="rId18"/>
    <p:sldId id="261" r:id="rId19"/>
    <p:sldId id="259" r:id="rId20"/>
    <p:sldId id="268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4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37AC08-69BA-3533-997A-B53C57653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4A7A2E-870C-A8D5-1195-D41EAC258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7B0231-D844-C834-6441-590FC6141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40A5D0-D824-3E45-D33E-75877300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BC30AD-D44F-3F19-70CE-99F1E83B8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396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78CD4F-51AE-919F-91F7-A4DBCE9F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714456-A040-9C27-9BF1-3C346E3EB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99E891-9C0B-A54D-1C34-8C47183A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27D68D-21FF-517B-47B4-075E0256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834AD-B7AD-22E5-77F4-B30323D05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849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DF4C28B-541C-5835-619A-A0D71578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3AAFE5-72D3-92D7-A2A2-AEA5DB2D1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4EAA06-90A0-9C45-6BCF-D6DAB8F6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87EC94-FD35-1D74-95CF-E21847AB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1E8760-5665-28C6-E6AB-F654A416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668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12F6ED-68F0-7313-F969-B373C955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AC2994-1F9F-3A4C-3F6C-43F46AC77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A44B2D-A0EB-42D9-E8D6-A9E94324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C3FA3B-F5E6-160E-6444-DC6E7CF1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22ACA5-B2F4-7F53-67EA-FDAF028C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951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AB195-F155-2FB0-ADFE-075DA579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E5F6AD-3789-0F3B-842D-30AD50B13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415F00-6BC0-0026-A32C-BB93C698D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DEA9AC-0592-4BF0-B446-45DA9D61B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EFD1AD-5F65-AF59-022D-444904FBA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04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5E83B-CCD7-4A65-BC5B-DC8FBD0E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ADDDCC-37ED-FFC8-216B-8FF778AB5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1EB6ACF-6FBB-C7DA-35BA-4F5C96C1C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9E6548-2A07-1350-B298-3887F0C5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060C5C-BF78-6930-B92A-C07538D46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10D5D-F14B-530E-2D3D-F82B2919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99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968140-F55F-6250-5786-93435E8E1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410847-BC25-B36F-8B74-952360D4C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F57906-0306-4FDD-9D4F-E9A066A23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0A33789-0FD7-D397-7AFF-3EF12ECC8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06FE6F-C01D-EB96-C23E-B6F04096D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BCEA532-4AB0-2E45-C115-DD391F0D9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511A87-ADA6-BC11-D246-2E0B3064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A8F1EA4-E0B8-9AB8-83DB-01D54488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20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CD20A-138C-5583-B30B-FEAB225C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4813FF4-2A5F-F1F2-A614-0B3600402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824BD2-6723-CE46-E5CB-58101F292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2C5FF8-920E-58B5-7465-82E97A22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71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B5974AB-929F-3DE1-FC98-0959A8C0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E4D8432-8EDD-6296-A4DD-B3EA3168E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B4C5EB-DA4E-7A8E-C06D-C3B72A22F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6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FA314D-D88B-3FA3-26D1-3C7A42D8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014BF5-F218-C194-EDAC-9C297EE01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B45B0C-92AD-FABF-2B2E-ABBAD764D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9881FC-D231-6DF0-1B3C-32E363B9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41336C-0330-C8EB-367A-FAED1414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6FB901-F8CB-D2D0-98D6-0183A4143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47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DAAAF5-8CD3-6924-28C3-2C93B950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59F57D6-FE74-D45A-BF4E-CFC39C9315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DA7700-949F-BE09-495F-DCC4862BC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A89208-E4CA-5BF6-06EE-BBCA1C762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5F66BB-BF00-077C-BC7E-C4BEC6539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A178775-0DA2-FF73-DA2C-406909DBC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66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C9598BC-286B-19DD-79DF-DAD7EEE5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EAB4FD-2E03-544B-74B9-E51B2AFC1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C61055-FF1E-A81E-5C8E-829EF1CB52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28FD4-D837-4A33-8C68-E7C185D010D1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5B379D-8071-E4A4-37E0-976AFF4B0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F92275-F1D7-8032-F21A-48506289C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158C8-19CE-401A-9451-2312444D66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21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0672C3-A1D9-4B50-A8B0-D0DBDF0CB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550"/>
            <a:ext cx="10515600" cy="21989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8000" b="1" dirty="0">
                <a:solidFill>
                  <a:srgbClr val="FF5050"/>
                </a:solidFill>
                <a:latin typeface="Aptos" panose="020B0004020202020204" pitchFamily="34" charset="0"/>
              </a:rPr>
              <a:t>L’épreuve orale du DNB</a:t>
            </a:r>
          </a:p>
        </p:txBody>
      </p:sp>
    </p:spTree>
    <p:extLst>
      <p:ext uri="{BB962C8B-B14F-4D97-AF65-F5344CB8AC3E}">
        <p14:creationId xmlns:p14="http://schemas.microsoft.com/office/powerpoint/2010/main" val="3565047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48A3D8-A49F-4631-AD17-292D55A15707}"/>
              </a:ext>
            </a:extLst>
          </p:cNvPr>
          <p:cNvSpPr/>
          <p:nvPr/>
        </p:nvSpPr>
        <p:spPr>
          <a:xfrm>
            <a:off x="405413" y="3855102"/>
            <a:ext cx="115971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Aptos" panose="020B0004020202020204" pitchFamily="34" charset="0"/>
              </a:rPr>
              <a:t>Parcours éducatif de santé</a:t>
            </a:r>
            <a:r>
              <a:rPr lang="fr-FR" sz="2800" dirty="0">
                <a:latin typeface="Aptos" panose="020B0004020202020204" pitchFamily="34" charset="0"/>
              </a:rPr>
              <a:t> : l’implication de l’élève dans des projets en lien avec les interventions liée à la santé physique ou mentale (harcèlement, addictions, éducation à la vie affective et relationnelle,  …)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160C4E-9A06-4818-8682-13C7EB7F0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563" y="476205"/>
            <a:ext cx="2935727" cy="29527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78DABA-B1C1-6B43-33BC-2743A2C4E51E}"/>
              </a:ext>
            </a:extLst>
          </p:cNvPr>
          <p:cNvSpPr txBox="1"/>
          <p:nvPr/>
        </p:nvSpPr>
        <p:spPr>
          <a:xfrm>
            <a:off x="184107" y="711416"/>
            <a:ext cx="43756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ptos" panose="020B0004020202020204" pitchFamily="34" charset="0"/>
              </a:rPr>
              <a:t>Exemples de sujets : </a:t>
            </a:r>
          </a:p>
          <a:p>
            <a:r>
              <a:rPr lang="fr-FR" sz="2000" dirty="0"/>
              <a:t>En quoi l’addiction aux écrans peut-elle être un danger pour la scolarité d’un collégien ?</a:t>
            </a:r>
          </a:p>
          <a:p>
            <a:endParaRPr lang="fr-FR" sz="2000" dirty="0"/>
          </a:p>
          <a:p>
            <a:r>
              <a:rPr lang="fr-FR" sz="2000" dirty="0"/>
              <a:t>Quel est l’impact de l’hygiène de vie et de la nutrition d’un sportif sur ses performances ? </a:t>
            </a:r>
          </a:p>
        </p:txBody>
      </p:sp>
    </p:spTree>
    <p:extLst>
      <p:ext uri="{BB962C8B-B14F-4D97-AF65-F5344CB8AC3E}">
        <p14:creationId xmlns:p14="http://schemas.microsoft.com/office/powerpoint/2010/main" val="11489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4241E4-072C-4388-879C-0E718EA98BD1}"/>
              </a:ext>
            </a:extLst>
          </p:cNvPr>
          <p:cNvSpPr/>
          <p:nvPr/>
        </p:nvSpPr>
        <p:spPr>
          <a:xfrm>
            <a:off x="337352" y="3775203"/>
            <a:ext cx="117274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fr-FR" sz="2800" dirty="0">
                <a:latin typeface="Aptos" panose="020B0004020202020204" pitchFamily="34" charset="0"/>
              </a:rPr>
              <a:t> Parcours </a:t>
            </a:r>
            <a:r>
              <a:rPr lang="fr-FR" sz="2800" b="1" dirty="0">
                <a:solidFill>
                  <a:srgbClr val="FF5050"/>
                </a:solidFill>
                <a:latin typeface="Aptos" panose="020B0004020202020204" pitchFamily="34" charset="0"/>
              </a:rPr>
              <a:t>artistique et culturel</a:t>
            </a:r>
            <a:r>
              <a:rPr lang="fr-FR" sz="2800" dirty="0">
                <a:solidFill>
                  <a:srgbClr val="FF5050"/>
                </a:solidFill>
                <a:latin typeface="Aptos" panose="020B0004020202020204" pitchFamily="34" charset="0"/>
              </a:rPr>
              <a:t> </a:t>
            </a:r>
            <a:r>
              <a:rPr lang="fr-FR" sz="2800" dirty="0">
                <a:latin typeface="Aptos" panose="020B0004020202020204" pitchFamily="34" charset="0"/>
              </a:rPr>
              <a:t>: le sens, le ressenti, l’approfondissement, les recherches concernant une œuvre d’art ou un ensemble d’œuvre d’art, l’œuvre globale d’un artiste (peintre, chanteur, sculpteur, …), d’un écrivain, faire des croisements et des rapprochements entre diverses œuvres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C56E97-D2A2-4EFD-831D-079238D40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38" y="382570"/>
            <a:ext cx="3064140" cy="30464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FEA44F-6145-543A-9D57-CC0DB081A58E}"/>
              </a:ext>
            </a:extLst>
          </p:cNvPr>
          <p:cNvSpPr txBox="1"/>
          <p:nvPr/>
        </p:nvSpPr>
        <p:spPr>
          <a:xfrm>
            <a:off x="184107" y="711416"/>
            <a:ext cx="39960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ptos" panose="020B0004020202020204" pitchFamily="34" charset="0"/>
              </a:rPr>
              <a:t>Exemples de sujets : </a:t>
            </a:r>
          </a:p>
          <a:p>
            <a:pPr algn="ctr"/>
            <a:r>
              <a:rPr lang="fr-FR" sz="2000" dirty="0"/>
              <a:t>Comment le processus de création d’une bande-dessinée reflète-t ’il sa complexité ? </a:t>
            </a:r>
          </a:p>
          <a:p>
            <a:pPr algn="ctr"/>
            <a:r>
              <a:rPr lang="fr-FR" sz="2000" dirty="0">
                <a:latin typeface="Aptos" panose="020B0004020202020204" pitchFamily="34" charset="0"/>
              </a:rPr>
              <a:t>Comment le mouvement cubiste a-t-il révolutionné le monde de l’art au début du XXe siècle ?</a:t>
            </a:r>
            <a:endParaRPr lang="fr-FR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4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7D60CE-0F67-48EB-B0DB-491EDF2A9A03}"/>
              </a:ext>
            </a:extLst>
          </p:cNvPr>
          <p:cNvSpPr/>
          <p:nvPr/>
        </p:nvSpPr>
        <p:spPr>
          <a:xfrm>
            <a:off x="205666" y="3537753"/>
            <a:ext cx="117806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2800" dirty="0">
                <a:latin typeface="Aptos" panose="020B0004020202020204" pitchFamily="34" charset="0"/>
              </a:rPr>
              <a:t>Parcours </a:t>
            </a:r>
            <a:r>
              <a:rPr lang="fr-FR" sz="2800" b="1" dirty="0">
                <a:solidFill>
                  <a:srgbClr val="FF5050"/>
                </a:solidFill>
                <a:latin typeface="Aptos" panose="020B0004020202020204" pitchFamily="34" charset="0"/>
              </a:rPr>
              <a:t>citoyen</a:t>
            </a:r>
            <a:r>
              <a:rPr lang="fr-FR" sz="2800" dirty="0">
                <a:latin typeface="Aptos" panose="020B0004020202020204" pitchFamily="34" charset="0"/>
              </a:rPr>
              <a:t> : l’engagement de l’élève dans une action, dans un projet citoyen (élève délégué, CMJ, CVC, …)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E550FC-EAA2-4EB7-90E6-889A8A199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726" y="151616"/>
            <a:ext cx="2866229" cy="28827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3F08CD6-EA03-D587-91FB-7A7DCF4E898F}"/>
              </a:ext>
            </a:extLst>
          </p:cNvPr>
          <p:cNvSpPr txBox="1"/>
          <p:nvPr/>
        </p:nvSpPr>
        <p:spPr>
          <a:xfrm>
            <a:off x="184107" y="711416"/>
            <a:ext cx="39960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ptos" panose="020B0004020202020204" pitchFamily="34" charset="0"/>
              </a:rPr>
              <a:t>Exemples de sujets : </a:t>
            </a:r>
          </a:p>
          <a:p>
            <a:pPr algn="just"/>
            <a:r>
              <a:rPr lang="fr-FR" sz="2000" dirty="0"/>
              <a:t>Peut-on considérer que le sexisme s’est banalisé ? Comment lutter contre ? </a:t>
            </a:r>
          </a:p>
          <a:p>
            <a:pPr algn="just"/>
            <a:r>
              <a:rPr lang="fr-FR" sz="2000" dirty="0"/>
              <a:t>Pourquoi s’engager dans une association, au collège ou pour sa commune est un acte citoyen/démocratique ?</a:t>
            </a:r>
          </a:p>
        </p:txBody>
      </p:sp>
    </p:spTree>
    <p:extLst>
      <p:ext uri="{BB962C8B-B14F-4D97-AF65-F5344CB8AC3E}">
        <p14:creationId xmlns:p14="http://schemas.microsoft.com/office/powerpoint/2010/main" val="136925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E3A48D-7FE8-4098-998B-8EDE2E2A2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Sujets transversaux, qui croisent </a:t>
            </a: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plusieurs</a:t>
            </a:r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 parcours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2C8B30-22AE-407A-B3F6-28F3DC5E3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166" y="1959429"/>
            <a:ext cx="11514908" cy="471569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sz="3600" dirty="0">
                <a:latin typeface="Aptos" panose="020B0004020202020204" pitchFamily="34" charset="0"/>
              </a:rPr>
              <a:t>Un sujet, une démarche, une problématique peuvent s’intégrer dans </a:t>
            </a:r>
            <a:r>
              <a:rPr lang="fr-FR" sz="3600" b="1" dirty="0">
                <a:solidFill>
                  <a:srgbClr val="FF0000"/>
                </a:solidFill>
                <a:latin typeface="Aptos" panose="020B0004020202020204" pitchFamily="34" charset="0"/>
              </a:rPr>
              <a:t>plusieurs domaines </a:t>
            </a:r>
            <a:r>
              <a:rPr lang="fr-FR" sz="3600" dirty="0">
                <a:latin typeface="Aptos" panose="020B0004020202020204" pitchFamily="34" charset="0"/>
              </a:rPr>
              <a:t>et ainsi les croiser </a:t>
            </a:r>
          </a:p>
          <a:p>
            <a:pPr algn="just"/>
            <a:r>
              <a:rPr lang="fr-FR" sz="3600" dirty="0">
                <a:latin typeface="Aptos" panose="020B0004020202020204" pitchFamily="34" charset="0"/>
              </a:rPr>
              <a:t>Souvent les sujets les plus complets, intéressants et pertinents</a:t>
            </a:r>
          </a:p>
          <a:p>
            <a:pPr marL="0" indent="0" algn="just">
              <a:buNone/>
            </a:pPr>
            <a:endParaRPr lang="fr-FR" sz="3600" dirty="0">
              <a:latin typeface="Aptos" panose="020B0004020202020204" pitchFamily="34" charset="0"/>
            </a:endParaRPr>
          </a:p>
          <a:p>
            <a:pPr algn="just"/>
            <a:r>
              <a:rPr lang="fr-FR" sz="3600" b="1" dirty="0">
                <a:latin typeface="Aptos" panose="020B0004020202020204" pitchFamily="34" charset="0"/>
              </a:rPr>
              <a:t>Exemples de sujets </a:t>
            </a:r>
            <a:r>
              <a:rPr lang="fr-FR" sz="3600" dirty="0">
                <a:latin typeface="Aptos" panose="020B0004020202020204" pitchFamily="34" charset="0"/>
              </a:rPr>
              <a:t>: </a:t>
            </a:r>
            <a:r>
              <a:rPr lang="fr-FR" sz="3500" dirty="0">
                <a:latin typeface="Aptos" panose="020B0004020202020204" pitchFamily="34" charset="0"/>
              </a:rPr>
              <a:t>« Comment l’art </a:t>
            </a:r>
            <a:r>
              <a:rPr lang="fr-FR" sz="3500" dirty="0" err="1">
                <a:latin typeface="Aptos" panose="020B0004020202020204" pitchFamily="34" charset="0"/>
              </a:rPr>
              <a:t>raconte-t’il</a:t>
            </a:r>
            <a:r>
              <a:rPr lang="fr-FR" sz="3500" dirty="0">
                <a:latin typeface="Aptos" panose="020B0004020202020204" pitchFamily="34" charset="0"/>
              </a:rPr>
              <a:t> la Première Guerre mondiale ? » (PEAC, citoyen)</a:t>
            </a:r>
          </a:p>
          <a:p>
            <a:pPr marL="0" indent="0" algn="just">
              <a:buNone/>
            </a:pPr>
            <a:r>
              <a:rPr lang="fr-FR" sz="3500" dirty="0">
                <a:latin typeface="Aptos" panose="020B0004020202020204" pitchFamily="34" charset="0"/>
              </a:rPr>
              <a:t>« En quoi être JSP (Jeune Sapeur Pompier) est un élément central de ma vie d’adolescent, au collège ou dans mon quotidien ? » (santé, citoyen)</a:t>
            </a:r>
          </a:p>
          <a:p>
            <a:pPr marL="0" indent="0" algn="just">
              <a:buNone/>
            </a:pPr>
            <a:r>
              <a:rPr lang="fr-FR" sz="3600" dirty="0">
                <a:latin typeface="Aptos" panose="020B0004020202020204" pitchFamily="34" charset="0"/>
              </a:rPr>
              <a:t>« Comment les mythes antiques peuvent-ils permettre de se questionner sur la place des femmes dans la société actuelle ? » (PEAC, citoyen, avenir)</a:t>
            </a:r>
          </a:p>
        </p:txBody>
      </p:sp>
    </p:spTree>
    <p:extLst>
      <p:ext uri="{BB962C8B-B14F-4D97-AF65-F5344CB8AC3E}">
        <p14:creationId xmlns:p14="http://schemas.microsoft.com/office/powerpoint/2010/main" val="411220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00FA9B-F4D4-A6E5-CA47-F051F122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Banque de sujets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5C3390-B5D5-0DC1-90E1-00256C7A7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dirty="0">
                <a:latin typeface="Aptos" panose="020B0004020202020204" pitchFamily="34" charset="0"/>
              </a:rPr>
              <a:t>Une banque de sujets est en cours de constitution. Elle regroupera les sujets présentés par les élèves des années précédentes afin de donner des pistes aux nouveaux candidats. </a:t>
            </a:r>
          </a:p>
          <a:p>
            <a:pPr marL="0" indent="0" algn="just">
              <a:buNone/>
            </a:pPr>
            <a:endParaRPr lang="fr-FR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fr-FR" dirty="0">
                <a:latin typeface="Aptos" panose="020B0004020202020204" pitchFamily="34" charset="0"/>
              </a:rPr>
              <a:t>Cette banque sera consultable </a:t>
            </a: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lorsque la réflexion personnelle de l’élève peine à s’amorcer</a:t>
            </a:r>
            <a:r>
              <a:rPr lang="fr-FR" dirty="0">
                <a:latin typeface="Aptos" panose="020B00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5967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65C97-33FB-B7A5-5409-EB19CC6B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Organisation pratique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CBA170-D02C-D99D-5E08-91BF30CB4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49" y="1825625"/>
            <a:ext cx="11861074" cy="435133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fr-FR" b="1" dirty="0">
                <a:latin typeface="Aptos" panose="020B0004020202020204" pitchFamily="34" charset="0"/>
              </a:rPr>
              <a:t>Dès le début de l’année</a:t>
            </a:r>
            <a:r>
              <a:rPr lang="fr-FR" dirty="0">
                <a:latin typeface="Aptos" panose="020B0004020202020204" pitchFamily="34" charset="0"/>
              </a:rPr>
              <a:t>, dès maintenant : faire un point, une liste sur les projets menés lors des années précédentes et qui pourraient faire l’objet d’une soutenance en fin de 3</a:t>
            </a:r>
            <a:r>
              <a:rPr lang="fr-FR" baseline="30000" dirty="0">
                <a:latin typeface="Aptos" panose="020B0004020202020204" pitchFamily="34" charset="0"/>
              </a:rPr>
              <a:t>e</a:t>
            </a:r>
            <a:r>
              <a:rPr lang="fr-FR" dirty="0">
                <a:latin typeface="Aptos" panose="020B0004020202020204" pitchFamily="34" charset="0"/>
              </a:rPr>
              <a:t> en étant problématisés</a:t>
            </a:r>
          </a:p>
          <a:p>
            <a:pPr marL="0" indent="0" algn="just">
              <a:buNone/>
            </a:pPr>
            <a:r>
              <a:rPr lang="fr-FR" i="1" dirty="0">
                <a:latin typeface="Aptos" panose="020B0004020202020204" pitchFamily="34" charset="0"/>
              </a:rPr>
              <a:t>Exemple</a:t>
            </a:r>
            <a:r>
              <a:rPr lang="fr-FR" dirty="0">
                <a:latin typeface="Aptos" panose="020B0004020202020204" pitchFamily="34" charset="0"/>
              </a:rPr>
              <a:t> : visite de l’exposition « Chambres adolescentes » à la médiathèque en 4</a:t>
            </a:r>
            <a:r>
              <a:rPr lang="fr-FR" baseline="30000" dirty="0">
                <a:latin typeface="Aptos" panose="020B0004020202020204" pitchFamily="34" charset="0"/>
              </a:rPr>
              <a:t>e</a:t>
            </a:r>
            <a:r>
              <a:rPr lang="fr-FR" dirty="0">
                <a:latin typeface="Aptos" panose="020B0004020202020204" pitchFamily="34" charset="0"/>
              </a:rPr>
              <a:t> </a:t>
            </a:r>
          </a:p>
          <a:p>
            <a:pPr algn="just">
              <a:buFontTx/>
              <a:buChar char="-"/>
            </a:pPr>
            <a:r>
              <a:rPr lang="fr-FR" b="1" dirty="0">
                <a:latin typeface="Aptos" panose="020B0004020202020204" pitchFamily="34" charset="0"/>
              </a:rPr>
              <a:t>Tout au long de l’année </a:t>
            </a:r>
            <a:r>
              <a:rPr lang="fr-FR" dirty="0">
                <a:latin typeface="Aptos" panose="020B0004020202020204" pitchFamily="34" charset="0"/>
              </a:rPr>
              <a:t>: consigner, noter tous les projets, les sujets qui pourraient faire l’objet d’une soutenance en fin de 3</a:t>
            </a:r>
            <a:r>
              <a:rPr lang="fr-FR" baseline="30000" dirty="0">
                <a:latin typeface="Aptos" panose="020B0004020202020204" pitchFamily="34" charset="0"/>
              </a:rPr>
              <a:t>e</a:t>
            </a:r>
            <a:r>
              <a:rPr lang="fr-FR" dirty="0">
                <a:latin typeface="Aptos" panose="020B0004020202020204" pitchFamily="34" charset="0"/>
              </a:rPr>
              <a:t> en étant problématisés </a:t>
            </a:r>
          </a:p>
          <a:p>
            <a:pPr marL="0" indent="0" algn="just">
              <a:buNone/>
            </a:pPr>
            <a:r>
              <a:rPr lang="fr-FR" i="1" dirty="0">
                <a:latin typeface="Aptos" panose="020B0004020202020204" pitchFamily="34" charset="0"/>
              </a:rPr>
              <a:t>Exemple</a:t>
            </a:r>
            <a:r>
              <a:rPr lang="fr-FR" dirty="0">
                <a:latin typeface="Aptos" panose="020B0004020202020204" pitchFamily="34" charset="0"/>
              </a:rPr>
              <a:t> : Le Pays de Gex et les Gessiens à travers les conflits mondiaux </a:t>
            </a:r>
          </a:p>
        </p:txBody>
      </p:sp>
    </p:spTree>
    <p:extLst>
      <p:ext uri="{BB962C8B-B14F-4D97-AF65-F5344CB8AC3E}">
        <p14:creationId xmlns:p14="http://schemas.microsoft.com/office/powerpoint/2010/main" val="3129901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F0B9BF-732F-FED0-198F-1F8C22997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Fiche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68AFD-B2BD-15A8-CD46-7E64D4001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b="1" dirty="0">
                <a:latin typeface="Aptos" panose="020B0004020202020204" pitchFamily="34" charset="0"/>
              </a:rPr>
              <a:t>Au cours du mois d’avril </a:t>
            </a:r>
            <a:r>
              <a:rPr lang="fr-FR" dirty="0">
                <a:latin typeface="Aptos" panose="020B0004020202020204" pitchFamily="34" charset="0"/>
              </a:rPr>
              <a:t>: distribution des </a:t>
            </a: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fiches projet</a:t>
            </a:r>
            <a:endParaRPr lang="fr-FR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fr-FR" dirty="0">
                <a:latin typeface="Aptos" panose="020B0004020202020204" pitchFamily="34" charset="0"/>
              </a:rPr>
              <a:t>Le candidat dispose d’un mois environ pour la renseigner complètement, avec l’appui si nécessaire des enseignants (</a:t>
            </a:r>
            <a:r>
              <a:rPr lang="fr-FR" dirty="0" err="1">
                <a:latin typeface="Aptos" panose="020B0004020202020204" pitchFamily="34" charset="0"/>
              </a:rPr>
              <a:t>professeur.e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principal.e</a:t>
            </a:r>
            <a:r>
              <a:rPr lang="fr-FR" dirty="0">
                <a:latin typeface="Aptos" panose="020B0004020202020204" pitchFamily="34" charset="0"/>
              </a:rPr>
              <a:t>, enseignants spécialistes du sujet choisi, professeure documentaliste, …) </a:t>
            </a:r>
          </a:p>
          <a:p>
            <a:pPr marL="0" indent="0" algn="just">
              <a:buNone/>
            </a:pPr>
            <a:endParaRPr lang="fr-FR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fr-FR" b="1" dirty="0">
                <a:latin typeface="Aptos" panose="020B0004020202020204" pitchFamily="34" charset="0"/>
              </a:rPr>
              <a:t>Au cours du mois de mai </a:t>
            </a:r>
            <a:r>
              <a:rPr lang="fr-FR" dirty="0">
                <a:latin typeface="Aptos" panose="020B0004020202020204" pitchFamily="34" charset="0"/>
              </a:rPr>
              <a:t>: retour des fiches projet afin qu’elles soient validées par le professeur principal. Tout sujet non problématisé ou présentant un plan ne convenant pas sera retoqué. Les enseignants peuvent aider à la reformulation jusqu’à obtention d’une version définitive satisfaisante. </a:t>
            </a:r>
            <a:endParaRPr lang="fr-FR" b="1" dirty="0">
              <a:latin typeface="Aptos" panose="020B00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64134A-6084-E113-9734-FDB2EF722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219" y="69091"/>
            <a:ext cx="5055553" cy="67631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702544E-91B3-EB31-99E7-721300928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331" y="185698"/>
            <a:ext cx="5695406" cy="660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997667-4DDB-3C90-1F61-417804FCC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" y="383281"/>
            <a:ext cx="11854543" cy="647471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4700" b="1" dirty="0">
                <a:solidFill>
                  <a:srgbClr val="009999"/>
                </a:solidFill>
                <a:latin typeface="Aptos" panose="020B0004020202020204" pitchFamily="34" charset="0"/>
              </a:rPr>
              <a:t>IV Structure de l’épreuve et modalités de passation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L’oral se déroule en deux temps : un exposé suivi d’un entretien avec le jury, composé de 2 enseignants que l’élève n’a pas forcément en cours.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Possibilité de passer </a:t>
            </a:r>
            <a:r>
              <a:rPr lang="fr-FR" sz="31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seul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FR" sz="31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groupe 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(jusqu’à 3) mais chaque candidat est </a:t>
            </a:r>
            <a:r>
              <a:rPr lang="fr-FR" sz="31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évalué individuellement 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(pas de note de groupe)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1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 cas d’une présentation individuelle, l’épreuve dure 15 minutes 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une présentation de l’élève de </a:t>
            </a:r>
            <a:r>
              <a:rPr lang="fr-FR" sz="3100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minutes puis un entretien de </a:t>
            </a:r>
            <a:r>
              <a:rPr lang="fr-FR" sz="3100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minutes avec le jury.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1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 cas d'une présentation collective, l’épreuve dure 25 minutes</a:t>
            </a:r>
            <a:r>
              <a:rPr lang="fr-FR" sz="3100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3100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minutes d'exposé (la parole est à répartir entre chaque candidat) puis </a:t>
            </a:r>
            <a:r>
              <a:rPr lang="fr-FR" sz="3100" b="1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fr-FR" sz="31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minutes d’entretien entre le jury et l'ensemble du groupe.</a:t>
            </a:r>
          </a:p>
          <a:p>
            <a:pPr marL="0" indent="0">
              <a:buNone/>
            </a:pPr>
            <a:endParaRPr lang="fr-FR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09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7759764-34DF-F713-3613-9223BBCEE451}"/>
              </a:ext>
            </a:extLst>
          </p:cNvPr>
          <p:cNvSpPr txBox="1"/>
          <p:nvPr/>
        </p:nvSpPr>
        <p:spPr>
          <a:xfrm>
            <a:off x="210909" y="368027"/>
            <a:ext cx="11613428" cy="6275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Possibilité de passer </a:t>
            </a:r>
            <a:r>
              <a:rPr lang="fr-FR" sz="28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partiellement</a:t>
            </a:r>
            <a:r>
              <a:rPr lang="fr-FR" sz="280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 minutes maximum du temps global, présentation et entretien compris)</a:t>
            </a:r>
            <a:r>
              <a:rPr lang="fr-FR" sz="280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une </a:t>
            </a:r>
            <a:r>
              <a:rPr lang="fr-FR" sz="28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langue étrangère enseignée au collège </a:t>
            </a: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pourra donner lieu à l’octroi d’une </a:t>
            </a:r>
            <a:r>
              <a:rPr lang="fr-FR" sz="28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valorisation</a:t>
            </a: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part du jury (à l’appréciation de ses membres) dès lors qu’un niveau satisfaisant de maitrise de la langue concernée est atteint par le candidat</a:t>
            </a:r>
            <a:endParaRPr lang="fr-FR" sz="28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élèves peuvent apporter une </a:t>
            </a:r>
            <a:r>
              <a:rPr lang="fr-FR" sz="28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</a:t>
            </a:r>
            <a:r>
              <a:rPr lang="fr-FR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(rapport de stage, objet conçu…) mais elle ne doit pas constituer le cœur de sa présentation. Cette production ne pourra être que le </a:t>
            </a:r>
            <a:r>
              <a:rPr lang="fr-FR" sz="28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de la partie « entretien »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élèves sont autorisés à projeter </a:t>
            </a:r>
            <a:r>
              <a:rPr lang="fr-FR" sz="28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quelques illustrations</a:t>
            </a:r>
            <a:r>
              <a:rPr lang="fr-FR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l’œuvre présentée, un </a:t>
            </a:r>
            <a:r>
              <a:rPr lang="fr-FR" sz="28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diaporama</a:t>
            </a:r>
            <a:r>
              <a:rPr lang="fr-FR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sans que l’ensemble de leur prise de parole n’apparaisse</a:t>
            </a:r>
          </a:p>
        </p:txBody>
      </p:sp>
    </p:spTree>
    <p:extLst>
      <p:ext uri="{BB962C8B-B14F-4D97-AF65-F5344CB8AC3E}">
        <p14:creationId xmlns:p14="http://schemas.microsoft.com/office/powerpoint/2010/main" val="364361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481A1D-62F1-8960-809D-611F56557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75" y="313509"/>
            <a:ext cx="11691891" cy="634474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Précisions concernant la notation</a:t>
            </a:r>
          </a:p>
          <a:p>
            <a:pPr marL="0" indent="0" algn="ctr">
              <a:buNone/>
            </a:pPr>
            <a:endParaRPr lang="fr-FR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L'épreuve est notée sur </a:t>
            </a:r>
            <a:r>
              <a:rPr lang="fr-FR" sz="24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points. </a:t>
            </a:r>
            <a:r>
              <a:rPr lang="fr-FR" sz="24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note finale sera communiquée en même temps que les autres épreuves terminales du DNB.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Maîtrise de l'expression orale (</a:t>
            </a:r>
            <a:r>
              <a:rPr lang="fr-FR" sz="24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points) [posture, volume, articulation, niveau de </a:t>
            </a:r>
            <a:r>
              <a:rPr lang="fr-FR" sz="24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langue, exprimer ses émotions, capacité à argumenter de façon structurée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Maîtrise du sujet présenté (</a:t>
            </a:r>
            <a:r>
              <a:rPr lang="fr-FR" sz="24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points) [pertinence du contenu, réponse à la problématique, vocabulaire lié au sujet, capacité à répondre aux questions du jury]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</a:t>
            </a:r>
            <a:r>
              <a:rPr lang="fr-FR" sz="24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disposeront à l’avance de la grille d’évaluation 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afin qu’ils sachent précisément quels sont les </a:t>
            </a:r>
            <a:r>
              <a:rPr lang="fr-FR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attendus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les </a:t>
            </a:r>
            <a:r>
              <a:rPr lang="fr-FR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critères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d’évaluation. Ils sont extrêmement proches de ceux des oraux de 4</a:t>
            </a:r>
            <a:r>
              <a:rPr lang="fr-FR" sz="2400" baseline="300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de celui de stage.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solidFill>
                  <a:srgbClr val="FF5050"/>
                </a:solidFill>
                <a:latin typeface="Aptos" panose="020B0004020202020204" pitchFamily="34" charset="0"/>
              </a:rPr>
              <a:t>Pas d’oral blanc </a:t>
            </a:r>
            <a:r>
              <a:rPr lang="fr-FR" sz="2400" dirty="0">
                <a:latin typeface="Aptos" panose="020B0004020202020204" pitchFamily="34" charset="0"/>
              </a:rPr>
              <a:t>mais un entrainement à la prise de parole possible avec ses pairs, y compris en vie de classe + </a:t>
            </a:r>
            <a:r>
              <a:rPr lang="fr-FR" sz="2400" b="1" dirty="0">
                <a:solidFill>
                  <a:srgbClr val="009999"/>
                </a:solidFill>
                <a:latin typeface="Aptos" panose="020B0004020202020204" pitchFamily="34" charset="0"/>
              </a:rPr>
              <a:t>oral de stage + présentations orales tout au long du cycle</a:t>
            </a:r>
          </a:p>
          <a:p>
            <a:pPr marL="0" indent="0">
              <a:buNone/>
            </a:pPr>
            <a:endParaRPr lang="fr-FR" dirty="0">
              <a:latin typeface="Aptos" panose="020B00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B74098-F62B-3284-51AB-531830EDA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217" y="70621"/>
            <a:ext cx="4689566" cy="671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4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FAEB30-B40B-75FE-8E94-5FB4D6644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67594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9999"/>
                </a:solidFill>
                <a:latin typeface="Aptos" panose="020B0004020202020204" pitchFamily="34" charset="0"/>
              </a:rPr>
              <a:t>M. CHANUT</a:t>
            </a:r>
            <a:br>
              <a:rPr lang="fr-FR" dirty="0">
                <a:solidFill>
                  <a:srgbClr val="009999"/>
                </a:solidFill>
                <a:latin typeface="Aptos" panose="020B0004020202020204" pitchFamily="34" charset="0"/>
              </a:rPr>
            </a:br>
            <a:r>
              <a:rPr lang="fr-FR" dirty="0">
                <a:solidFill>
                  <a:srgbClr val="009999"/>
                </a:solidFill>
                <a:latin typeface="Aptos" panose="020B0004020202020204" pitchFamily="34" charset="0"/>
              </a:rPr>
              <a:t>3A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846F93-3172-123F-D73F-175D841B7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65269"/>
            <a:ext cx="10515600" cy="32116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FF5050"/>
                </a:solidFill>
                <a:latin typeface="Aptos" panose="020B0004020202020204" pitchFamily="34" charset="0"/>
              </a:rPr>
              <a:t>Sujet</a:t>
            </a:r>
            <a:r>
              <a:rPr lang="fr-FR" sz="4400" dirty="0">
                <a:solidFill>
                  <a:srgbClr val="FF5050"/>
                </a:solidFill>
                <a:latin typeface="Aptos" panose="020B0004020202020204" pitchFamily="34" charset="0"/>
              </a:rPr>
              <a:t> : « Quelles sont les particularités de l’épreuve orale du DNB ?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A718E4-5F92-5FE8-1717-C389C41BE1E7}"/>
              </a:ext>
            </a:extLst>
          </p:cNvPr>
          <p:cNvSpPr txBox="1"/>
          <p:nvPr/>
        </p:nvSpPr>
        <p:spPr>
          <a:xfrm>
            <a:off x="7146298" y="450669"/>
            <a:ext cx="4381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009999"/>
                </a:solidFill>
                <a:latin typeface="Aptos" panose="020B0004020202020204" pitchFamily="34" charset="0"/>
              </a:rPr>
              <a:t>Mardi 15 septembre 2026</a:t>
            </a:r>
          </a:p>
        </p:txBody>
      </p:sp>
    </p:spTree>
    <p:extLst>
      <p:ext uri="{BB962C8B-B14F-4D97-AF65-F5344CB8AC3E}">
        <p14:creationId xmlns:p14="http://schemas.microsoft.com/office/powerpoint/2010/main" val="1503200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53A21-F755-D86E-A85D-A6DDE60DD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6000" b="1" dirty="0">
                <a:solidFill>
                  <a:srgbClr val="FF5050"/>
                </a:solidFill>
                <a:latin typeface="Aptos" panose="020B0004020202020204" pitchFamily="34" charset="0"/>
              </a:rPr>
              <a:t>Conclusion </a:t>
            </a:r>
            <a:b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</a:br>
            <a:b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</a:b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Bilan : le point de vue des membres des jurys </a:t>
            </a:r>
          </a:p>
        </p:txBody>
      </p:sp>
    </p:spTree>
    <p:extLst>
      <p:ext uri="{BB962C8B-B14F-4D97-AF65-F5344CB8AC3E}">
        <p14:creationId xmlns:p14="http://schemas.microsoft.com/office/powerpoint/2010/main" val="404423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799BD-9E7F-4387-81A0-99DF69A2F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5050"/>
                </a:solidFill>
                <a:latin typeface="Aptos"/>
              </a:rPr>
              <a:t>Sommaire</a:t>
            </a:r>
            <a:br>
              <a:rPr lang="fr-FR" b="1" dirty="0">
                <a:solidFill>
                  <a:srgbClr val="FF5050"/>
                </a:solidFill>
                <a:latin typeface="Aptos"/>
              </a:rPr>
            </a:br>
            <a:r>
              <a:rPr lang="fr-FR" b="1" dirty="0">
                <a:solidFill>
                  <a:srgbClr val="FF5050"/>
                </a:solidFill>
                <a:latin typeface="Aptos"/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8D7891-B059-4886-B073-62A50C43A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183"/>
            <a:ext cx="10515600" cy="5209564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Introduction</a:t>
            </a:r>
            <a:r>
              <a:rPr lang="fr-FR" sz="3600" b="1" dirty="0">
                <a:solidFill>
                  <a:srgbClr val="009999"/>
                </a:solidFill>
              </a:rPr>
              <a:t> : principes généraux de l’épreuve</a:t>
            </a:r>
          </a:p>
          <a:p>
            <a:pPr marL="0" indent="0" algn="ctr">
              <a:buNone/>
            </a:pPr>
            <a:endParaRPr lang="fr-FR" sz="3600" b="1" dirty="0">
              <a:solidFill>
                <a:srgbClr val="009999"/>
              </a:solidFill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I</a:t>
            </a:r>
            <a:r>
              <a:rPr lang="fr-FR" sz="3600" b="1" dirty="0">
                <a:solidFill>
                  <a:srgbClr val="009999"/>
                </a:solidFill>
              </a:rPr>
              <a:t> Philosophie de l’épreuve</a:t>
            </a:r>
          </a:p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II</a:t>
            </a:r>
            <a:r>
              <a:rPr lang="fr-FR" sz="3600" b="1" dirty="0">
                <a:solidFill>
                  <a:srgbClr val="009999"/>
                </a:solidFill>
              </a:rPr>
              <a:t> Objectifs de l’épreuve</a:t>
            </a:r>
          </a:p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III</a:t>
            </a:r>
            <a:r>
              <a:rPr lang="fr-FR" sz="3600" b="1" dirty="0">
                <a:solidFill>
                  <a:srgbClr val="009999"/>
                </a:solidFill>
              </a:rPr>
              <a:t> Choix du sujet : un choix guidé et encadré</a:t>
            </a:r>
          </a:p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IV</a:t>
            </a:r>
            <a:r>
              <a:rPr lang="fr-FR" sz="3600" b="1" dirty="0">
                <a:solidFill>
                  <a:srgbClr val="009999"/>
                </a:solidFill>
              </a:rPr>
              <a:t> Structure de l’épreuve et modalités de passation</a:t>
            </a:r>
          </a:p>
          <a:p>
            <a:pPr marL="0" indent="0" algn="ctr">
              <a:buNone/>
            </a:pPr>
            <a:endParaRPr lang="fr-FR" sz="3600" b="1" dirty="0">
              <a:solidFill>
                <a:srgbClr val="009999"/>
              </a:solidFill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5050"/>
                </a:solidFill>
              </a:rPr>
              <a:t>Conclusion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60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3ADF45-8DE3-CD1A-C210-F9411B847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83421"/>
            <a:ext cx="9144000" cy="1064083"/>
          </a:xfrm>
        </p:spPr>
        <p:txBody>
          <a:bodyPr/>
          <a:lstStyle/>
          <a:p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L’épreuve </a:t>
            </a:r>
            <a:r>
              <a:rPr lang="fr-FR" b="1" dirty="0">
                <a:solidFill>
                  <a:srgbClr val="009999"/>
                </a:solidFill>
                <a:latin typeface="Aptos" panose="020B0004020202020204" pitchFamily="34" charset="0"/>
              </a:rPr>
              <a:t>orale</a:t>
            </a:r>
            <a:r>
              <a:rPr lang="fr-FR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b="1" dirty="0">
                <a:solidFill>
                  <a:srgbClr val="FF5050"/>
                </a:solidFill>
                <a:latin typeface="Aptos" panose="020B0004020202020204" pitchFamily="34" charset="0"/>
              </a:rPr>
              <a:t>du DNB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EAD3A3-F1FB-EBDF-93D4-2A5BBE3D5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11781"/>
            <a:ext cx="9144000" cy="3657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9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points , coefficient 2</a:t>
            </a:r>
            <a:endParaRPr lang="fr-FR" sz="39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9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fr-FR" sz="39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forme </a:t>
            </a:r>
            <a:r>
              <a:rPr lang="fr-FR" sz="3900" b="1" dirty="0">
                <a:solidFill>
                  <a:srgbClr val="009999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d’évaluation différente </a:t>
            </a:r>
            <a:r>
              <a:rPr lang="fr-FR" sz="39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pouvant correspondre et mettre en réussite tous les profils d’élèves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9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continuité de </a:t>
            </a:r>
            <a:r>
              <a:rPr lang="fr-FR" sz="3900" b="1" dirty="0">
                <a:solidFill>
                  <a:srgbClr val="009999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l’oral de 4e</a:t>
            </a:r>
            <a:endParaRPr lang="fr-FR" sz="3900" b="1" dirty="0">
              <a:solidFill>
                <a:srgbClr val="009999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900" b="1" u="sng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</a:t>
            </a:r>
            <a:r>
              <a:rPr lang="fr-FR" sz="39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FR" sz="39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mercredi </a:t>
            </a:r>
            <a:r>
              <a:rPr lang="fr-FR" sz="39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fr-FR" sz="39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juin 2026</a:t>
            </a:r>
            <a:endParaRPr lang="fr-FR" sz="3900" dirty="0">
              <a:solidFill>
                <a:srgbClr val="FF5050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05E9F8-7D3C-0037-26AB-BC3F0D3CB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1748"/>
            <a:ext cx="10515600" cy="605890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>
                <a:solidFill>
                  <a:srgbClr val="009999"/>
                </a:solidFill>
                <a:latin typeface="Aptos" panose="020B0004020202020204" pitchFamily="34" charset="0"/>
              </a:rPr>
              <a:t>I Philosophie de l’épreuve</a:t>
            </a:r>
            <a:br>
              <a:rPr lang="fr-FR" sz="4800" b="1" dirty="0">
                <a:solidFill>
                  <a:srgbClr val="009999"/>
                </a:solidFill>
                <a:latin typeface="Aptos" panose="020B0004020202020204" pitchFamily="34" charset="0"/>
              </a:rPr>
            </a:br>
            <a:endParaRPr lang="fr-FR" sz="4800" b="1" dirty="0">
              <a:solidFill>
                <a:srgbClr val="009999"/>
              </a:solidFill>
              <a:latin typeface="Aptos" panose="020B00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8FD99E-BA78-54AD-ECDC-603C3B695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02" y="1065403"/>
            <a:ext cx="11903978" cy="558359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400" b="1" dirty="0">
              <a:latin typeface="Aptos" panose="020B000402020202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400" b="1" dirty="0">
              <a:solidFill>
                <a:srgbClr val="FF5050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4000" b="1" dirty="0">
                <a:solidFill>
                  <a:srgbClr val="FF5050"/>
                </a:solidFill>
                <a:latin typeface="Aptos" panose="020B0004020202020204" pitchFamily="34" charset="0"/>
              </a:rPr>
              <a:t>Soutenance</a:t>
            </a:r>
            <a:r>
              <a:rPr lang="fr-FR" sz="4000" dirty="0">
                <a:latin typeface="Aptos" panose="020B0004020202020204" pitchFamily="34" charset="0"/>
              </a:rPr>
              <a:t> de projet = </a:t>
            </a:r>
            <a:r>
              <a:rPr lang="fr-FR" sz="4000" b="1" dirty="0">
                <a:solidFill>
                  <a:srgbClr val="FF5050"/>
                </a:solidFill>
                <a:latin typeface="Aptos" panose="020B0004020202020204" pitchFamily="34" charset="0"/>
              </a:rPr>
              <a:t>pas de préparation </a:t>
            </a:r>
            <a:r>
              <a:rPr lang="fr-FR" sz="4000" dirty="0">
                <a:latin typeface="Aptos" panose="020B0004020202020204" pitchFamily="34" charset="0"/>
              </a:rPr>
              <a:t>le jour de l’épreuve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4000" dirty="0">
                <a:latin typeface="Aptos" panose="020B0004020202020204" pitchFamily="34" charset="0"/>
              </a:rPr>
              <a:t>L’élève </a:t>
            </a:r>
            <a:r>
              <a:rPr lang="fr-FR" sz="4000" b="1" dirty="0">
                <a:solidFill>
                  <a:srgbClr val="FF5050"/>
                </a:solidFill>
                <a:latin typeface="Aptos" panose="020B0004020202020204" pitchFamily="34" charset="0"/>
              </a:rPr>
              <a:t>choisit un sujet </a:t>
            </a:r>
            <a:r>
              <a:rPr lang="fr-FR" sz="4000" dirty="0">
                <a:latin typeface="Aptos" panose="020B0004020202020204" pitchFamily="34" charset="0"/>
              </a:rPr>
              <a:t>s’intégrant dans un ou plusieurs </a:t>
            </a:r>
            <a:r>
              <a:rPr lang="fr-FR" sz="4000" b="1" dirty="0">
                <a:solidFill>
                  <a:srgbClr val="FF5050"/>
                </a:solidFill>
                <a:latin typeface="Aptos" panose="020B0004020202020204" pitchFamily="34" charset="0"/>
              </a:rPr>
              <a:t>parcours</a:t>
            </a:r>
            <a:endParaRPr lang="fr-FR" sz="32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résentation des différents parcours éducatifs - Espace élèves - Collège  Jules Jeanneney">
            <a:extLst>
              <a:ext uri="{FF2B5EF4-FFF2-40B4-BE49-F238E27FC236}">
                <a16:creationId xmlns:a16="http://schemas.microsoft.com/office/drawing/2014/main" id="{BDAE9069-CF83-458B-884B-DC8D861A1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0" y="524222"/>
            <a:ext cx="5805519" cy="580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50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0D216F-C022-FF40-9A15-3302C66D3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651646"/>
            <a:ext cx="11874137" cy="538223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600" b="1" dirty="0">
                <a:solidFill>
                  <a:srgbClr val="009999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Objectifs de l’épreuve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 travailler, développer et évaluer les compétences d’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expression orales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gagner en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assurance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en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confiance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s’exprimant en public</a:t>
            </a:r>
            <a:endParaRPr lang="fr-FR" sz="3200" b="1" dirty="0">
              <a:solidFill>
                <a:srgbClr val="FF5050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Placer les élèves dans une démarche personnelle de projet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problématisée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exprimée sous forme de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(= avec un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Inciter l’élève à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structurer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 pensée,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propos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Rendre compte des </a:t>
            </a:r>
            <a:r>
              <a:rPr lang="fr-FR" sz="32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compétences</a:t>
            </a:r>
            <a:r>
              <a:rPr lang="fr-FR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fr-FR" sz="3200" b="1" dirty="0">
                <a:solidFill>
                  <a:srgbClr val="FF505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connaissances</a:t>
            </a:r>
            <a:r>
              <a:rPr lang="fr-FR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acquises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Rendre compte de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l’engagement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l’élève dans le(s) projet(s) sur le(s)quel(s) la soutenance repose 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593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6DFCE9-7C83-FD87-F004-86FE7DBE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1405"/>
            <a:ext cx="10515600" cy="519519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Permettre aux élèves de prendre conscience que leurs apprentissages et leurs projets s’intègrent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tous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dans les différents parcours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Evoquer le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ressenti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les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apports personnels 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permis par le sujet choisi : comment le candidat a évolué grâce au projet, grâce à sa démarche. Les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difficultés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rencontrées en sont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partie intégrante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Préparer le </a:t>
            </a:r>
            <a:r>
              <a:rPr lang="fr-FR" sz="3200" b="1" dirty="0">
                <a:solidFill>
                  <a:srgbClr val="FF505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 oral </a:t>
            </a:r>
            <a:r>
              <a:rPr lang="fr-FR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Bac en fin de Terminale ou tout autre oral de leur scolarité à venir</a:t>
            </a:r>
            <a:endParaRPr lang="fr-FR" sz="3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0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31296-7893-62FC-2485-8BFE71F5F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150" y="796834"/>
            <a:ext cx="11811699" cy="52708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009999"/>
                </a:solidFill>
                <a:latin typeface="Aptos" panose="020B0004020202020204" pitchFamily="34" charset="0"/>
              </a:rPr>
              <a:t>III Choix du sujet : un choix </a:t>
            </a:r>
            <a:r>
              <a:rPr lang="fr-FR" sz="4000" b="1" u="sng" dirty="0">
                <a:solidFill>
                  <a:srgbClr val="009999"/>
                </a:solidFill>
                <a:latin typeface="Aptos" panose="020B0004020202020204" pitchFamily="34" charset="0"/>
              </a:rPr>
              <a:t>guidé</a:t>
            </a:r>
            <a:r>
              <a:rPr lang="fr-FR" sz="4000" b="1" dirty="0">
                <a:solidFill>
                  <a:srgbClr val="009999"/>
                </a:solidFill>
                <a:latin typeface="Aptos" panose="020B0004020202020204" pitchFamily="34" charset="0"/>
              </a:rPr>
              <a:t> et </a:t>
            </a:r>
            <a:r>
              <a:rPr lang="fr-FR" sz="4000" b="1" u="sng" dirty="0">
                <a:solidFill>
                  <a:srgbClr val="009999"/>
                </a:solidFill>
                <a:latin typeface="Aptos" panose="020B0004020202020204" pitchFamily="34" charset="0"/>
              </a:rPr>
              <a:t>encadré</a:t>
            </a:r>
          </a:p>
          <a:p>
            <a:pPr marL="0" indent="0" algn="ctr">
              <a:buNone/>
            </a:pPr>
            <a:endParaRPr lang="fr-FR" sz="4000" b="1" dirty="0">
              <a:solidFill>
                <a:srgbClr val="009999"/>
              </a:solidFill>
              <a:latin typeface="Aptos" panose="020B0004020202020204" pitchFamily="34" charset="0"/>
            </a:endParaRPr>
          </a:p>
          <a:p>
            <a:pPr algn="just">
              <a:buFontTx/>
              <a:buChar char="-"/>
            </a:pPr>
            <a:r>
              <a:rPr lang="fr-FR" sz="3600" dirty="0">
                <a:latin typeface="Aptos" panose="020B0004020202020204" pitchFamily="34" charset="0"/>
              </a:rPr>
              <a:t>Un projet, une démarche réalisé(e) au cours du </a:t>
            </a:r>
            <a:r>
              <a:rPr lang="fr-FR" sz="3600" b="1" dirty="0">
                <a:solidFill>
                  <a:srgbClr val="FF0000"/>
                </a:solidFill>
                <a:latin typeface="Aptos" panose="020B0004020202020204" pitchFamily="34" charset="0"/>
              </a:rPr>
              <a:t>cycle 4 (5</a:t>
            </a:r>
            <a:r>
              <a:rPr lang="fr-FR" sz="3600" b="1" baseline="30000" dirty="0">
                <a:solidFill>
                  <a:srgbClr val="FF0000"/>
                </a:solidFill>
                <a:latin typeface="Aptos" panose="020B0004020202020204" pitchFamily="34" charset="0"/>
              </a:rPr>
              <a:t>e</a:t>
            </a:r>
            <a:r>
              <a:rPr lang="fr-FR" sz="3600" b="1" dirty="0">
                <a:solidFill>
                  <a:srgbClr val="FF0000"/>
                </a:solidFill>
                <a:latin typeface="Aptos" panose="020B0004020202020204" pitchFamily="34" charset="0"/>
              </a:rPr>
              <a:t>, 4</a:t>
            </a:r>
            <a:r>
              <a:rPr lang="fr-FR" sz="3600" b="1" baseline="30000" dirty="0">
                <a:solidFill>
                  <a:srgbClr val="FF0000"/>
                </a:solidFill>
                <a:latin typeface="Aptos" panose="020B0004020202020204" pitchFamily="34" charset="0"/>
              </a:rPr>
              <a:t>e</a:t>
            </a:r>
            <a:r>
              <a:rPr lang="fr-FR" sz="3600" b="1" dirty="0">
                <a:solidFill>
                  <a:srgbClr val="FF0000"/>
                </a:solidFill>
                <a:latin typeface="Aptos" panose="020B0004020202020204" pitchFamily="34" charset="0"/>
              </a:rPr>
              <a:t>, 3</a:t>
            </a:r>
            <a:r>
              <a:rPr lang="fr-FR" sz="3600" b="1" baseline="30000" dirty="0">
                <a:solidFill>
                  <a:srgbClr val="FF0000"/>
                </a:solidFill>
                <a:latin typeface="Aptos" panose="020B0004020202020204" pitchFamily="34" charset="0"/>
              </a:rPr>
              <a:t>e</a:t>
            </a:r>
            <a:r>
              <a:rPr lang="fr-FR" sz="3600" b="1" dirty="0">
                <a:solidFill>
                  <a:srgbClr val="FF0000"/>
                </a:solidFill>
                <a:latin typeface="Aptos" panose="020B0004020202020204" pitchFamily="34" charset="0"/>
              </a:rPr>
              <a:t>)</a:t>
            </a:r>
            <a:endParaRPr lang="fr-FR" sz="4400" dirty="0">
              <a:latin typeface="Aptos" panose="020B0004020202020204" pitchFamily="34" charset="0"/>
            </a:endParaRPr>
          </a:p>
          <a:p>
            <a:pPr algn="just">
              <a:buFontTx/>
              <a:buChar char="-"/>
            </a:pPr>
            <a:r>
              <a:rPr lang="fr-FR" sz="3600" dirty="0">
                <a:latin typeface="Aptos" panose="020B0004020202020204" pitchFamily="34" charset="0"/>
              </a:rPr>
              <a:t>Projet disciplinaire, interdisciplinaire, une activité réalisée en classe, au collège, éventuellement prolongée à la maison, qui entre dans les </a:t>
            </a:r>
            <a:r>
              <a:rPr lang="fr-FR" sz="3600" b="1" dirty="0">
                <a:solidFill>
                  <a:srgbClr val="FF5050"/>
                </a:solidFill>
                <a:latin typeface="Aptos" panose="020B0004020202020204" pitchFamily="34" charset="0"/>
              </a:rPr>
              <a:t>parcours éducatifs </a:t>
            </a:r>
          </a:p>
          <a:p>
            <a:pPr algn="just">
              <a:buFontTx/>
              <a:buChar char="-"/>
            </a:pPr>
            <a:r>
              <a:rPr lang="fr-FR" sz="3600" dirty="0">
                <a:latin typeface="Aptos" panose="020B0004020202020204" pitchFamily="34" charset="0"/>
              </a:rPr>
              <a:t>Tout sujet doit impérativement </a:t>
            </a:r>
            <a:r>
              <a:rPr lang="fr-FR" sz="3600" b="1" dirty="0">
                <a:solidFill>
                  <a:srgbClr val="FF5050"/>
                </a:solidFill>
                <a:latin typeface="Aptos" panose="020B0004020202020204" pitchFamily="34" charset="0"/>
              </a:rPr>
              <a:t>avoir un lien avec la scolarité de l’élève au collège, </a:t>
            </a:r>
            <a:r>
              <a:rPr lang="fr-FR" sz="3600" dirty="0">
                <a:latin typeface="Aptos" panose="020B0004020202020204" pitchFamily="34" charset="0"/>
              </a:rPr>
              <a:t>que ce soit dans </a:t>
            </a:r>
            <a:r>
              <a:rPr lang="fr-FR" sz="3600" b="1" dirty="0">
                <a:solidFill>
                  <a:srgbClr val="FF5050"/>
                </a:solidFill>
                <a:latin typeface="Aptos" panose="020B0004020202020204" pitchFamily="34" charset="0"/>
              </a:rPr>
              <a:t>les enseignements </a:t>
            </a:r>
            <a:r>
              <a:rPr lang="fr-FR" sz="3600" dirty="0">
                <a:latin typeface="Aptos" panose="020B0004020202020204" pitchFamily="34" charset="0"/>
              </a:rPr>
              <a:t>qu’il aura reçu, soit</a:t>
            </a:r>
            <a:r>
              <a:rPr lang="fr-FR" sz="3600" b="1" dirty="0">
                <a:solidFill>
                  <a:srgbClr val="FF5050"/>
                </a:solidFill>
                <a:latin typeface="Aptos" panose="020B0004020202020204" pitchFamily="34" charset="0"/>
              </a:rPr>
              <a:t> dans sa vie de collégien au sens large </a:t>
            </a:r>
          </a:p>
        </p:txBody>
      </p:sp>
    </p:spTree>
    <p:extLst>
      <p:ext uri="{BB962C8B-B14F-4D97-AF65-F5344CB8AC3E}">
        <p14:creationId xmlns:p14="http://schemas.microsoft.com/office/powerpoint/2010/main" val="175555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2AAC86CF-B278-4AED-A7BB-2A00851B9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20" y="465349"/>
            <a:ext cx="2822159" cy="2863419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C0804CC-1424-4124-9375-2C9C1C9F5389}"/>
              </a:ext>
            </a:extLst>
          </p:cNvPr>
          <p:cNvSpPr/>
          <p:nvPr/>
        </p:nvSpPr>
        <p:spPr>
          <a:xfrm>
            <a:off x="493973" y="3529233"/>
            <a:ext cx="113335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fr-FR" sz="2400" dirty="0">
                <a:latin typeface="Aptos" panose="020B0004020202020204" pitchFamily="34" charset="0"/>
              </a:rPr>
              <a:t> </a:t>
            </a:r>
            <a:r>
              <a:rPr lang="fr-FR" sz="2400" b="1" dirty="0">
                <a:solidFill>
                  <a:srgbClr val="FF5050"/>
                </a:solidFill>
                <a:latin typeface="Aptos" panose="020B0004020202020204" pitchFamily="34" charset="0"/>
              </a:rPr>
              <a:t>Parcours Avenir </a:t>
            </a:r>
            <a:r>
              <a:rPr lang="fr-FR" sz="2400" dirty="0">
                <a:latin typeface="Aptos" panose="020B0004020202020204" pitchFamily="34" charset="0"/>
              </a:rPr>
              <a:t>: l’ensemble de la réflexion et des démarches liées à l’orientation (stage, mini-stages, participation à des portes ouvertes, rendez-vous avec la </a:t>
            </a:r>
            <a:r>
              <a:rPr lang="fr-FR" sz="2400" dirty="0" err="1">
                <a:latin typeface="Aptos" panose="020B0004020202020204" pitchFamily="34" charset="0"/>
              </a:rPr>
              <a:t>PsyEN</a:t>
            </a:r>
            <a:r>
              <a:rPr lang="fr-FR" sz="2400" dirty="0">
                <a:latin typeface="Aptos" panose="020B0004020202020204" pitchFamily="34" charset="0"/>
              </a:rPr>
              <a:t>, recherches personnelles, …) ayant </a:t>
            </a:r>
            <a:r>
              <a:rPr lang="fr-FR" sz="2400" b="1" dirty="0">
                <a:solidFill>
                  <a:srgbClr val="FF5050"/>
                </a:solidFill>
                <a:latin typeface="Aptos" panose="020B0004020202020204" pitchFamily="34" charset="0"/>
              </a:rPr>
              <a:t>abouti à la construction d’un projet d’orientation.</a:t>
            </a:r>
          </a:p>
          <a:p>
            <a:pPr algn="just"/>
            <a:r>
              <a:rPr lang="fr-FR" sz="2400" b="1" dirty="0">
                <a:solidFill>
                  <a:srgbClr val="FF5050"/>
                </a:solidFill>
                <a:latin typeface="Aptos" panose="020B0004020202020204" pitchFamily="34" charset="0"/>
              </a:rPr>
              <a:t>Attention : </a:t>
            </a:r>
            <a:r>
              <a:rPr lang="fr-FR" sz="2400" dirty="0">
                <a:latin typeface="Aptos" panose="020B0004020202020204" pitchFamily="34" charset="0"/>
              </a:rPr>
              <a:t>il ne s’agit en aucun cas de reproduire la prestation réalisée lors de </a:t>
            </a:r>
            <a:r>
              <a:rPr lang="fr-FR" sz="2400" b="1" dirty="0">
                <a:latin typeface="Aptos" panose="020B0004020202020204" pitchFamily="34" charset="0"/>
              </a:rPr>
              <a:t>l’oral de 4</a:t>
            </a:r>
            <a:r>
              <a:rPr lang="fr-FR" sz="2400" b="1" baseline="30000" dirty="0">
                <a:latin typeface="Aptos" panose="020B0004020202020204" pitchFamily="34" charset="0"/>
              </a:rPr>
              <a:t>e</a:t>
            </a:r>
            <a:r>
              <a:rPr lang="fr-FR" sz="2400" b="1" dirty="0">
                <a:latin typeface="Aptos" panose="020B0004020202020204" pitchFamily="34" charset="0"/>
              </a:rPr>
              <a:t> ou de l’oral de stage</a:t>
            </a:r>
            <a:r>
              <a:rPr lang="fr-FR" sz="2400" dirty="0">
                <a:latin typeface="Aptos" panose="020B0004020202020204" pitchFamily="34" charset="0"/>
              </a:rPr>
              <a:t>, ce sont </a:t>
            </a:r>
            <a:r>
              <a:rPr lang="fr-FR" sz="2400" b="1" dirty="0">
                <a:solidFill>
                  <a:srgbClr val="FF5050"/>
                </a:solidFill>
                <a:latin typeface="Aptos" panose="020B0004020202020204" pitchFamily="34" charset="0"/>
              </a:rPr>
              <a:t>2 épreuves aux objectifs et contenus différents. </a:t>
            </a:r>
            <a:r>
              <a:rPr lang="fr-FR" sz="2400" dirty="0">
                <a:latin typeface="Aptos" panose="020B0004020202020204" pitchFamily="34" charset="0"/>
              </a:rPr>
              <a:t>Le stage est partie intégrante et essentielle du parcours avenir mais il ne peut pas constituer le sujet unique de cette épreuve, sans mise en perspective.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9B0136-EDF6-6B9F-54DB-574C19AED869}"/>
              </a:ext>
            </a:extLst>
          </p:cNvPr>
          <p:cNvSpPr txBox="1"/>
          <p:nvPr/>
        </p:nvSpPr>
        <p:spPr>
          <a:xfrm>
            <a:off x="7965713" y="1511636"/>
            <a:ext cx="2994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ptos" panose="020B0004020202020204" pitchFamily="34" charset="0"/>
              </a:rPr>
              <a:t>Parcours </a:t>
            </a:r>
            <a:r>
              <a:rPr lang="fr-FR" b="1" dirty="0">
                <a:latin typeface="Aptos" panose="020B0004020202020204" pitchFamily="34" charset="0"/>
              </a:rPr>
              <a:t>imposé</a:t>
            </a:r>
            <a:r>
              <a:rPr lang="fr-FR" dirty="0">
                <a:latin typeface="Aptos" panose="020B0004020202020204" pitchFamily="34" charset="0"/>
              </a:rPr>
              <a:t> pour l’oral de 4e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CDB0F73-5EB6-91F4-9699-45ABF156F3D4}"/>
              </a:ext>
            </a:extLst>
          </p:cNvPr>
          <p:cNvSpPr txBox="1"/>
          <p:nvPr/>
        </p:nvSpPr>
        <p:spPr>
          <a:xfrm>
            <a:off x="184107" y="711416"/>
            <a:ext cx="4375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ptos" panose="020B0004020202020204" pitchFamily="34" charset="0"/>
              </a:rPr>
              <a:t>Exemple de sujets : </a:t>
            </a:r>
          </a:p>
          <a:p>
            <a:pPr algn="just"/>
            <a:r>
              <a:rPr lang="fr-FR" sz="2000" dirty="0">
                <a:latin typeface="Aptos" panose="020B0004020202020204" pitchFamily="34" charset="0"/>
              </a:rPr>
              <a:t>Comment mon stage, mes démarches et mes recherches m’ont-ils permis de construire mon projet d’orientation pour intégrer cette formation ou m’ont aidé à identifier le métier /la branche de métiers de … ? </a:t>
            </a:r>
          </a:p>
        </p:txBody>
      </p:sp>
    </p:spTree>
    <p:extLst>
      <p:ext uri="{BB962C8B-B14F-4D97-AF65-F5344CB8AC3E}">
        <p14:creationId xmlns:p14="http://schemas.microsoft.com/office/powerpoint/2010/main" val="186002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Organique</Template>
  <TotalTime>1788</TotalTime>
  <Words>1514</Words>
  <Application>Microsoft Office PowerPoint</Application>
  <PresentationFormat>Grand écran</PresentationFormat>
  <Paragraphs>94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Wingdings</vt:lpstr>
      <vt:lpstr>Thème Office</vt:lpstr>
      <vt:lpstr>Présentation PowerPoint</vt:lpstr>
      <vt:lpstr>M. CHANUT 3A</vt:lpstr>
      <vt:lpstr>Sommaire  </vt:lpstr>
      <vt:lpstr>L’épreuve orale du DNB</vt:lpstr>
      <vt:lpstr>I Philosophie de l’épreuve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Sujets transversaux, qui croisent plusieurs parcours </vt:lpstr>
      <vt:lpstr>Banque de sujets</vt:lpstr>
      <vt:lpstr>Organisation pratique </vt:lpstr>
      <vt:lpstr>Fiche projet</vt:lpstr>
      <vt:lpstr>Présentation PowerPoint</vt:lpstr>
      <vt:lpstr>Présentation PowerPoint</vt:lpstr>
      <vt:lpstr>Présentation PowerPoint</vt:lpstr>
      <vt:lpstr>Conclusion   Bilan : le point de vue des membres des jurys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L’épreuve orale du DNB</dc:title>
  <dc:creator>Matthieu Chanut</dc:creator>
  <cp:lastModifiedBy>Matthieu Chanut</cp:lastModifiedBy>
  <cp:revision>29</cp:revision>
  <dcterms:created xsi:type="dcterms:W3CDTF">2022-09-08T15:23:26Z</dcterms:created>
  <dcterms:modified xsi:type="dcterms:W3CDTF">2026-09-14T19:37:07Z</dcterms:modified>
</cp:coreProperties>
</file>